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5" r:id="rId3"/>
    <p:sldId id="266" r:id="rId4"/>
    <p:sldId id="268" r:id="rId5"/>
    <p:sldId id="270" r:id="rId6"/>
    <p:sldId id="282" r:id="rId7"/>
    <p:sldId id="286" r:id="rId8"/>
    <p:sldId id="283" r:id="rId9"/>
    <p:sldId id="285" r:id="rId10"/>
    <p:sldId id="269" r:id="rId11"/>
    <p:sldId id="284" r:id="rId12"/>
    <p:sldId id="287" r:id="rId13"/>
    <p:sldId id="288" r:id="rId14"/>
    <p:sldId id="289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02E0-10C6-4710-B90A-E262C35F545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00EB-653E-4138-93B5-EAEB5B126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89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02E0-10C6-4710-B90A-E262C35F545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00EB-653E-4138-93B5-EAEB5B126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6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02E0-10C6-4710-B90A-E262C35F545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00EB-653E-4138-93B5-EAEB5B126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3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02E0-10C6-4710-B90A-E262C35F545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00EB-653E-4138-93B5-EAEB5B126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02E0-10C6-4710-B90A-E262C35F545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00EB-653E-4138-93B5-EAEB5B126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8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02E0-10C6-4710-B90A-E262C35F545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00EB-653E-4138-93B5-EAEB5B126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7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02E0-10C6-4710-B90A-E262C35F545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00EB-653E-4138-93B5-EAEB5B126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1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02E0-10C6-4710-B90A-E262C35F545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00EB-653E-4138-93B5-EAEB5B126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5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02E0-10C6-4710-B90A-E262C35F545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00EB-653E-4138-93B5-EAEB5B126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0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02E0-10C6-4710-B90A-E262C35F545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00EB-653E-4138-93B5-EAEB5B126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0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02E0-10C6-4710-B90A-E262C35F545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200EB-653E-4138-93B5-EAEB5B126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3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1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02E0-10C6-4710-B90A-E262C35F545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00EB-653E-4138-93B5-EAEB5B126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5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640960" cy="3123778"/>
          </a:xfrm>
        </p:spPr>
        <p:txBody>
          <a:bodyPr>
            <a:normAutofit/>
          </a:bodyPr>
          <a:lstStyle/>
          <a:p>
            <a:r>
              <a:rPr lang="ru-RU" b="1" dirty="0"/>
              <a:t>Организация проектной и исследовательской деятельности  обучающихся </a:t>
            </a:r>
            <a:r>
              <a:rPr lang="ru-RU" b="1" dirty="0" smtClean="0"/>
              <a:t>во </a:t>
            </a:r>
            <a:r>
              <a:rPr lang="ru-RU" b="1" dirty="0"/>
              <a:t>внеурочной 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9672" y="4005064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Липина Ольга Владимировна,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учитель русского языка и </a:t>
            </a:r>
            <a:r>
              <a:rPr lang="ru-RU" dirty="0" smtClean="0">
                <a:solidFill>
                  <a:schemeClr val="tx1"/>
                </a:solidFill>
              </a:rPr>
              <a:t>литературы, </a:t>
            </a:r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dirty="0">
                <a:solidFill>
                  <a:schemeClr val="tx1"/>
                </a:solidFill>
              </a:rPr>
              <a:t>заместитель директора по учебной работе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 МБОУ «Гимназия № 2</a:t>
            </a:r>
            <a:r>
              <a:rPr lang="ru-RU" dirty="0" smtClean="0">
                <a:solidFill>
                  <a:schemeClr val="tx1"/>
                </a:solidFill>
              </a:rPr>
              <a:t>» города Бийска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Алтайского края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gel-school-9.ru/wp-content/uploads/2021/12/slide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1" t="25049" r="52505" b="3831"/>
          <a:stretch/>
        </p:blipFill>
        <p:spPr bwMode="auto">
          <a:xfrm>
            <a:off x="179512" y="3861048"/>
            <a:ext cx="1985034" cy="27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el-school-9.ru/wp-content/uploads/2021/12/slide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63242" r="25189" b="2515"/>
          <a:stretch/>
        </p:blipFill>
        <p:spPr bwMode="auto">
          <a:xfrm>
            <a:off x="1954922" y="5351884"/>
            <a:ext cx="2018907" cy="128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1711" y="171170"/>
            <a:ext cx="8964488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Направления проектно-исследовательской деятельности с учащимися</a:t>
            </a:r>
            <a:endParaRPr lang="ru-RU" sz="3600" b="1" dirty="0"/>
          </a:p>
        </p:txBody>
      </p:sp>
      <p:pic>
        <p:nvPicPr>
          <p:cNvPr id="6146" name="Picture 2" descr="https://wiki.mininuniver.ru/images/7/7d/%D0%A0%D0%B8%D1%81.%D0%9F%D0%BB%D0%B0%D0%BA%D1%81%D0%B8%D0%BD%D0%B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4029071" cy="402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1467314"/>
            <a:ext cx="60486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«Пословицы и поговорки»,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Крылатые слова и выражения»,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Женский и мужской русский национальный костюм»,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Постоянные эпитеты в русских народных сказках»,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метафоры и олицетворения в рекламе», «Фразеологизмы в нашей речи»,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названий городов Алтайского края»,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русских имён» 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3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965" y="741952"/>
            <a:ext cx="8964488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Направления проектно-исследовательской деятельности с учащимися</a:t>
            </a:r>
            <a:endParaRPr lang="ru-RU" sz="3600" b="1" dirty="0"/>
          </a:p>
        </p:txBody>
      </p:sp>
      <p:pic>
        <p:nvPicPr>
          <p:cNvPr id="6146" name="Picture 2" descr="https://wiki.mininuniver.ru/images/7/7d/%D0%A0%D0%B8%D1%81.%D0%9F%D0%BB%D0%B0%D0%BA%D1%81%D0%B8%D0%BD%D0%B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9462"/>
            <a:ext cx="2660919" cy="266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803" y="2165517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Участие в долгосрочных проектах.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 t="3473" r="19844" b="-701"/>
          <a:stretch/>
        </p:blipFill>
        <p:spPr>
          <a:xfrm>
            <a:off x="145480" y="3801697"/>
            <a:ext cx="3826154" cy="2550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5" t="5705" r="28340"/>
          <a:stretch/>
        </p:blipFill>
        <p:spPr>
          <a:xfrm>
            <a:off x="4067944" y="3467379"/>
            <a:ext cx="3170005" cy="28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7864">
            <a:off x="-629144" y="1143619"/>
            <a:ext cx="4155021" cy="27041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9647" y="1162490"/>
            <a:ext cx="4136679" cy="2666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8145">
            <a:off x="3948398" y="1001475"/>
            <a:ext cx="3777621" cy="2598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0622" y="1378108"/>
            <a:ext cx="3937123" cy="26230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92007" y="3805979"/>
            <a:ext cx="3603489" cy="2291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5484" y="4176984"/>
            <a:ext cx="3042725" cy="20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7560840" cy="34076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84" y="324926"/>
            <a:ext cx="7164288" cy="32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0" b="-750"/>
          <a:stretch/>
        </p:blipFill>
        <p:spPr>
          <a:xfrm rot="10800000">
            <a:off x="251520" y="116632"/>
            <a:ext cx="8604447" cy="4145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1054">
            <a:off x="839012" y="3534136"/>
            <a:ext cx="2150126" cy="3065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1651">
            <a:off x="3483833" y="3655503"/>
            <a:ext cx="2065856" cy="29688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9176">
            <a:off x="6103232" y="3613784"/>
            <a:ext cx="2114632" cy="290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/>
              <a:t>Спасибо за внимание</a:t>
            </a:r>
            <a:endParaRPr lang="ru-RU" sz="6600" b="1" dirty="0"/>
          </a:p>
        </p:txBody>
      </p:sp>
      <p:pic>
        <p:nvPicPr>
          <p:cNvPr id="17410" name="Picture 2" descr="https://bipbap.ru/wp-content/uploads/2017/10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t="26656" r="21876" b="7647"/>
          <a:stretch/>
        </p:blipFill>
        <p:spPr bwMode="auto">
          <a:xfrm>
            <a:off x="2519772" y="3429000"/>
            <a:ext cx="4104456" cy="329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4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65864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«Не для школы, </a:t>
            </a:r>
            <a:endParaRPr lang="ru-RU" sz="3600" dirty="0" smtClean="0"/>
          </a:p>
          <a:p>
            <a:pPr marL="0" indent="0" algn="just">
              <a:buNone/>
            </a:pPr>
            <a:r>
              <a:rPr lang="ru-RU" sz="3600" dirty="0" smtClean="0"/>
              <a:t>                           а для </a:t>
            </a:r>
            <a:r>
              <a:rPr lang="ru-RU" sz="3600" dirty="0"/>
              <a:t>жизни мы учимся». </a:t>
            </a:r>
            <a:endParaRPr lang="ru-RU" sz="3600" dirty="0" smtClean="0"/>
          </a:p>
        </p:txBody>
      </p:sp>
      <p:pic>
        <p:nvPicPr>
          <p:cNvPr id="1026" name="Picture 2" descr="https://stihi.ru/pics/2016/03/29/8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99" y="2492896"/>
            <a:ext cx="4362109" cy="39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11560" y="2276872"/>
            <a:ext cx="3528392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36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800" i="1" dirty="0" smtClean="0"/>
              <a:t>Сенека,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800" i="1" dirty="0" smtClean="0"/>
              <a:t>римский философ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1269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      Содержание </a:t>
            </a:r>
            <a:r>
              <a:rPr lang="ru-RU" sz="2800" dirty="0"/>
              <a:t>программы </a:t>
            </a:r>
            <a:r>
              <a:rPr lang="ru-RU" sz="2800" dirty="0" smtClean="0"/>
              <a:t>внеурочной деятельности «Клуб родного языка» связано </a:t>
            </a:r>
            <a:r>
              <a:rPr lang="ru-RU" sz="2800" dirty="0"/>
              <a:t>с изучением широкой предметной области, раскрывающей историю развития отечественной лингвистики, языковые нормы, традиции речевого этикета. </a:t>
            </a:r>
          </a:p>
        </p:txBody>
      </p:sp>
      <p:pic>
        <p:nvPicPr>
          <p:cNvPr id="2050" name="Picture 2" descr="https://avatars.mds.yandex.net/get-zen_doc/985972/pub_5d2df052a98a2a00ac3858ed_5d2df3a546f4ff00ad7c4bb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46" y="3068960"/>
            <a:ext cx="6868396" cy="35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Планируемые результаты </a:t>
            </a:r>
            <a:r>
              <a:rPr lang="ru-RU" dirty="0"/>
              <a:t>освоения </a:t>
            </a:r>
            <a:r>
              <a:rPr lang="ru-RU" dirty="0" smtClean="0"/>
              <a:t>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28800"/>
            <a:ext cx="8439405" cy="4320480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ru-RU" dirty="0" smtClean="0"/>
              <a:t>умение </a:t>
            </a:r>
            <a:r>
              <a:rPr lang="ru-RU" dirty="0"/>
              <a:t>создавать тексты как результат проектной (исследовательской) деятельности</a:t>
            </a:r>
            <a:r>
              <a:rPr lang="ru-RU" dirty="0" smtClean="0"/>
              <a:t>;</a:t>
            </a:r>
          </a:p>
          <a:p>
            <a:pPr algn="just">
              <a:buFontTx/>
              <a:buChar char="-"/>
            </a:pPr>
            <a:r>
              <a:rPr lang="ru-RU" dirty="0" smtClean="0"/>
              <a:t>умение </a:t>
            </a:r>
            <a:r>
              <a:rPr lang="ru-RU" dirty="0"/>
              <a:t>оформлять исследовательский проект в письменной форме и представлять его в устной форме; 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умение </a:t>
            </a:r>
            <a:r>
              <a:rPr lang="ru-RU" dirty="0"/>
              <a:t>владеть приемами работы с оглавлением, списком литературы; </a:t>
            </a:r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- </a:t>
            </a:r>
            <a:r>
              <a:rPr lang="ru-RU" dirty="0"/>
              <a:t>умение строить устные сообщения различных видов, рецензию на проектную работу одноклассников. </a:t>
            </a:r>
          </a:p>
        </p:txBody>
      </p:sp>
      <p:pic>
        <p:nvPicPr>
          <p:cNvPr id="4098" name="Picture 2" descr="https://4.bp.blogspot.com/-yBAqtG75xZE/WIS1XCBnkZI/AAAAAAAAAHA/etpM529SSVQluw4bHWj7HTuutZJxnGmZwCLcB/s1600/hello_html_39f2f9f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85184"/>
            <a:ext cx="2427285" cy="208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44758"/>
            <a:ext cx="4176464" cy="4752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/>
              <a:t>Защита </a:t>
            </a:r>
          </a:p>
          <a:p>
            <a:pPr marL="0" indent="0" algn="ctr">
              <a:buNone/>
            </a:pPr>
            <a:r>
              <a:rPr lang="ru-RU" sz="3600" dirty="0" smtClean="0"/>
              <a:t>итоговой </a:t>
            </a:r>
          </a:p>
          <a:p>
            <a:pPr marL="0" indent="0" algn="ctr">
              <a:buNone/>
            </a:pPr>
            <a:r>
              <a:rPr lang="ru-RU" sz="3600" dirty="0" smtClean="0"/>
              <a:t>проектной </a:t>
            </a:r>
          </a:p>
          <a:p>
            <a:pPr marL="0" indent="0" algn="ctr">
              <a:buNone/>
            </a:pPr>
            <a:r>
              <a:rPr lang="ru-RU" sz="3600" dirty="0" smtClean="0"/>
              <a:t>или </a:t>
            </a:r>
            <a:r>
              <a:rPr lang="ru-RU" sz="3600" dirty="0"/>
              <a:t>исследовательской  работы </a:t>
            </a:r>
            <a:r>
              <a:rPr lang="ru-RU" sz="3600" dirty="0" smtClean="0"/>
              <a:t>обучающихся</a:t>
            </a:r>
            <a:endParaRPr lang="ru-RU" sz="3600" dirty="0"/>
          </a:p>
        </p:txBody>
      </p:sp>
      <p:pic>
        <p:nvPicPr>
          <p:cNvPr id="3074" name="Picture 2" descr="https://images.wbstatic.net/big/new/19180000/1918457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6004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7" y="205859"/>
            <a:ext cx="8964488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Направления проектно-исследовательской деятельности с учащимися</a:t>
            </a:r>
            <a:endParaRPr lang="ru-RU" sz="3600" b="1" dirty="0"/>
          </a:p>
        </p:txBody>
      </p:sp>
      <p:pic>
        <p:nvPicPr>
          <p:cNvPr id="6146" name="Picture 2" descr="https://wiki.mininuniver.ru/images/7/7d/%D0%A0%D0%B8%D1%81.%D0%9F%D0%BB%D0%B0%D0%BA%D1%81%D0%B8%D0%BD%D0%B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9601"/>
            <a:ext cx="2084855" cy="208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786" y="1836456"/>
            <a:ext cx="86790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1. Создание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мини-проектов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мини-исследований, рассчитанных на один урок или на какой-то его этап.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12029"/>
            <a:ext cx="3841339" cy="2881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" y="3912029"/>
            <a:ext cx="3816130" cy="28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5481" y="685481"/>
            <a:ext cx="4482705" cy="31117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41" y="3334149"/>
            <a:ext cx="1967245" cy="2852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22" y="3154129"/>
            <a:ext cx="2294510" cy="3212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75" y="1531212"/>
            <a:ext cx="2605000" cy="4152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3308" y="-229340"/>
            <a:ext cx="2614397" cy="3628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87" y="4568015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965" y="741952"/>
            <a:ext cx="8964488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Направления проектно-исследовательской деятельности с учащимися</a:t>
            </a:r>
            <a:endParaRPr lang="ru-RU" sz="3600" b="1" dirty="0"/>
          </a:p>
        </p:txBody>
      </p:sp>
      <p:pic>
        <p:nvPicPr>
          <p:cNvPr id="6146" name="Picture 2" descr="https://wiki.mininuniver.ru/images/7/7d/%D0%A0%D0%B8%D1%81.%D0%9F%D0%BB%D0%B0%D0%BA%D1%81%D0%B8%D0%BD%D0%B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47954"/>
            <a:ext cx="2660919" cy="266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803" y="2165517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2. Создание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краткосрочных интегрированных учебных проектов и исследовательских работ.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47954"/>
            <a:ext cx="6111058" cy="275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92080" y="332656"/>
            <a:ext cx="3424634" cy="27381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280886"/>
            <a:ext cx="2448272" cy="34330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84984"/>
            <a:ext cx="2781969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" r="1" b="6234"/>
          <a:stretch/>
        </p:blipFill>
        <p:spPr>
          <a:xfrm rot="10800000">
            <a:off x="491726" y="188640"/>
            <a:ext cx="4584329" cy="2985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15" y="3327715"/>
            <a:ext cx="2343553" cy="338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258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Организация проектной и исследовательской деятельности  обучающихся во внеурочной деятельности</vt:lpstr>
      <vt:lpstr>Презентация PowerPoint</vt:lpstr>
      <vt:lpstr>Презентация PowerPoint</vt:lpstr>
      <vt:lpstr>Планируемые результаты освоения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педагогических вебинаров в развитии профессиональной компетентности  учителя русского языка и литературы</dc:title>
  <dc:creator>Olga</dc:creator>
  <cp:lastModifiedBy>Оленька</cp:lastModifiedBy>
  <cp:revision>59</cp:revision>
  <dcterms:created xsi:type="dcterms:W3CDTF">2020-02-07T09:17:51Z</dcterms:created>
  <dcterms:modified xsi:type="dcterms:W3CDTF">2022-10-18T15:37:21Z</dcterms:modified>
</cp:coreProperties>
</file>